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5"/>
  </p:notesMasterIdLst>
  <p:sldIdLst>
    <p:sldId id="298" r:id="rId2"/>
    <p:sldId id="305" r:id="rId3"/>
    <p:sldId id="307" r:id="rId4"/>
    <p:sldId id="308" r:id="rId5"/>
    <p:sldId id="309" r:id="rId6"/>
    <p:sldId id="310" r:id="rId7"/>
    <p:sldId id="297" r:id="rId8"/>
    <p:sldId id="278" r:id="rId9"/>
    <p:sldId id="294" r:id="rId10"/>
    <p:sldId id="295" r:id="rId11"/>
    <p:sldId id="296" r:id="rId12"/>
    <p:sldId id="293" r:id="rId13"/>
    <p:sldId id="286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113BC1"/>
    <a:srgbClr val="200EA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7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7E5F3B-F946-44D1-B80C-321C5AB2536F}" type="datetimeFigureOut">
              <a:rPr lang="cs-CZ" smtClean="0"/>
              <a:pPr/>
              <a:t>11.10.2015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C825E8-9A21-4DE4-B1FC-8AB06624ADE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8867238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11.10.2015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11.10.2015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11.10.2015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11.10.2015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11.10.2015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11.10.2015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11.10.2015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11.10.2015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11.10.2015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11.10.2015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11.10.2015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11.10.2015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vence-info.cz/" TargetMode="External"/><Relationship Id="rId2" Type="http://schemas.openxmlformats.org/officeDocument/2006/relationships/hyperlink" Target="http://www.adiktologie.c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22"/>
          </a:xfrm>
        </p:spPr>
        <p:txBody>
          <a:bodyPr>
            <a:normAutofit/>
          </a:bodyPr>
          <a:lstStyle/>
          <a:p>
            <a:r>
              <a:rPr lang="cs-CZ" sz="37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Pedagogicko-psychologická poradna Plzeň</a:t>
            </a:r>
            <a:endParaRPr lang="cs-CZ" sz="3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54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buNone/>
            </a:pPr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KOORDINACE </a:t>
            </a:r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PREVENCE</a:t>
            </a:r>
            <a:b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 V </a:t>
            </a:r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PLZEŇSKÉM KRAJI</a:t>
            </a:r>
            <a:endParaRPr lang="cs-CZ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597352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cs-CZ" sz="2800" b="1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buNone/>
            </a:pPr>
            <a:endParaRPr lang="cs-CZ" sz="2800" b="1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buNone/>
            </a:pPr>
            <a:endParaRPr lang="cs-CZ" sz="2800" b="1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buNone/>
            </a:pPr>
            <a:endParaRPr lang="cs-CZ" sz="2800" b="1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buNone/>
            </a:pPr>
            <a:endParaRPr lang="cs-CZ" sz="2800" b="1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buNone/>
            </a:pPr>
            <a:r>
              <a:rPr lang="cs-CZ" sz="3600" b="1" dirty="0" smtClean="0">
                <a:solidFill>
                  <a:schemeClr val="tx2">
                    <a:lumMod val="75000"/>
                  </a:schemeClr>
                </a:solidFill>
              </a:rPr>
              <a:t>Vize, záměr, důvody setkávání</a:t>
            </a:r>
          </a:p>
          <a:p>
            <a:pPr algn="just">
              <a:buNone/>
            </a:pP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59735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Systém primární prevence MŠMT</a:t>
            </a:r>
          </a:p>
          <a:p>
            <a:pPr algn="just">
              <a:buNone/>
            </a:pPr>
            <a:r>
              <a:rPr lang="cs-CZ" sz="2800" b="1" dirty="0" smtClean="0">
                <a:solidFill>
                  <a:srgbClr val="0070C0"/>
                </a:solidFill>
              </a:rPr>
              <a:t>Horizontální úroveň koordinace:</a:t>
            </a:r>
          </a:p>
          <a:p>
            <a:pPr algn="just">
              <a:buNone/>
            </a:pPr>
            <a:r>
              <a:rPr lang="cs-CZ" sz="2800" dirty="0" smtClean="0"/>
              <a:t> </a:t>
            </a:r>
            <a:r>
              <a:rPr lang="cs-CZ" sz="2400" b="1" dirty="0" smtClean="0"/>
              <a:t>MŠMT</a:t>
            </a:r>
            <a:r>
              <a:rPr lang="cs-CZ" sz="2400" dirty="0" smtClean="0"/>
              <a:t> v rámci horizontální koordinace v rámci ČR spolupracuje s jednotlivými věcně příslušnými resorty. Iniciuje a podporuje jejich optimální spolupráci při plnění úkolů v oblasti primární prevence rizikového chování (např. MZ, RVKPP apod.)</a:t>
            </a:r>
          </a:p>
          <a:p>
            <a:pPr algn="just">
              <a:buNone/>
            </a:pPr>
            <a:endParaRPr lang="cs-CZ" sz="2800" b="1" dirty="0" smtClean="0">
              <a:solidFill>
                <a:srgbClr val="0070C0"/>
              </a:solidFill>
            </a:endParaRPr>
          </a:p>
          <a:p>
            <a:pPr algn="just">
              <a:buNone/>
            </a:pPr>
            <a:r>
              <a:rPr lang="cs-CZ" sz="2800" b="1" dirty="0" smtClean="0">
                <a:solidFill>
                  <a:srgbClr val="0070C0"/>
                </a:solidFill>
              </a:rPr>
              <a:t>Vertikální úroveň koordinace:</a:t>
            </a:r>
          </a:p>
          <a:p>
            <a:pPr algn="just">
              <a:buNone/>
            </a:pPr>
            <a:r>
              <a:rPr lang="cs-CZ" sz="2400" dirty="0" smtClean="0"/>
              <a:t>Vertikální koordinace usiluje o slaďování jednotlivých aktivit </a:t>
            </a:r>
            <a:r>
              <a:rPr lang="cs-CZ" sz="2400" b="1" dirty="0" smtClean="0"/>
              <a:t>na regionální a místní úrovni </a:t>
            </a:r>
            <a:r>
              <a:rPr lang="cs-CZ" sz="2400" dirty="0" smtClean="0"/>
              <a:t>(tj. krajské i obecní) tak, aby byly zohledňovány místní podmínky a potřeby, a současně aby realizovaná opatření a intervence byly uskutečňovány v souladu s hlavími cíli, principy a postupy doporučenými </a:t>
            </a:r>
            <a:r>
              <a:rPr lang="cs-CZ" sz="2400" b="1" dirty="0" smtClean="0"/>
              <a:t>národní strategií primární prevence.</a:t>
            </a:r>
          </a:p>
          <a:p>
            <a:pPr algn="just">
              <a:buNone/>
            </a:pP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cs-CZ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buNone/>
            </a:pPr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Systém primární prevence MŠMT</a:t>
            </a:r>
          </a:p>
          <a:p>
            <a:pPr algn="ctr">
              <a:buNone/>
            </a:pPr>
            <a:r>
              <a:rPr lang="cs-CZ" sz="2400" b="1" dirty="0" smtClean="0"/>
              <a:t>Klíčové subjekty systému prevence </a:t>
            </a:r>
            <a:r>
              <a:rPr lang="cs-CZ" b="1" dirty="0" smtClean="0"/>
              <a:t>- </a:t>
            </a:r>
            <a:r>
              <a:rPr lang="cs-CZ" sz="2400" b="1" dirty="0" smtClean="0">
                <a:solidFill>
                  <a:srgbClr val="FF0000"/>
                </a:solidFill>
              </a:rPr>
              <a:t>v</a:t>
            </a:r>
            <a:r>
              <a:rPr lang="cs-CZ" sz="2400" b="1" i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ertikální úroveň</a:t>
            </a:r>
          </a:p>
          <a:p>
            <a:pPr>
              <a:buNone/>
            </a:pPr>
            <a:r>
              <a:rPr lang="cs-CZ" sz="2000" dirty="0" smtClean="0">
                <a:latin typeface="Calibri" panose="020F0502020204030204" pitchFamily="34" charset="0"/>
                <a:ea typeface="Calibri" panose="020F0502020204030204" pitchFamily="34" charset="0"/>
              </a:rPr>
              <a:t>Na vertikální úrovni MŠMT metodicky vede a koordinuje činnost </a:t>
            </a:r>
            <a:r>
              <a:rPr lang="cs-CZ" sz="2000" b="1" dirty="0" smtClean="0">
                <a:latin typeface="Calibri" panose="020F0502020204030204" pitchFamily="34" charset="0"/>
                <a:ea typeface="Calibri" panose="020F0502020204030204" pitchFamily="34" charset="0"/>
              </a:rPr>
              <a:t>krajských školských koordinátorů prevence</a:t>
            </a:r>
            <a:r>
              <a:rPr lang="cs-CZ" sz="2000" dirty="0" smtClean="0">
                <a:latin typeface="Calibri" panose="020F0502020204030204" pitchFamily="34" charset="0"/>
                <a:ea typeface="Calibri" panose="020F0502020204030204" pitchFamily="34" charset="0"/>
              </a:rPr>
              <a:t> (pracovníků krajských úřadů), </a:t>
            </a:r>
            <a:r>
              <a:rPr lang="cs-CZ" sz="2000" b="1" dirty="0" smtClean="0">
                <a:latin typeface="Calibri" panose="020F0502020204030204" pitchFamily="34" charset="0"/>
                <a:ea typeface="Calibri" panose="020F0502020204030204" pitchFamily="34" charset="0"/>
              </a:rPr>
              <a:t>metodiků prevence - pracovníků pedagogicko-psychologických poraden </a:t>
            </a:r>
            <a:r>
              <a:rPr lang="cs-CZ" sz="2000" dirty="0" smtClean="0">
                <a:latin typeface="Calibri" panose="020F0502020204030204" pitchFamily="34" charset="0"/>
                <a:ea typeface="Calibri" panose="020F0502020204030204" pitchFamily="34" charset="0"/>
              </a:rPr>
              <a:t>a prostřednictvím krajských školských koordinátorů prevence a metodiků prevence též činnost </a:t>
            </a:r>
            <a:r>
              <a:rPr lang="cs-CZ" sz="2000" b="1" dirty="0" smtClean="0">
                <a:latin typeface="Calibri" panose="020F0502020204030204" pitchFamily="34" charset="0"/>
                <a:ea typeface="Calibri" panose="020F0502020204030204" pitchFamily="34" charset="0"/>
              </a:rPr>
              <a:t>školních metodiků prevence</a:t>
            </a:r>
            <a:r>
              <a:rPr lang="cs-CZ" sz="2000" dirty="0" smtClean="0">
                <a:latin typeface="Calibri" panose="020F0502020204030204" pitchFamily="34" charset="0"/>
                <a:ea typeface="Calibri" panose="020F0502020204030204" pitchFamily="34" charset="0"/>
              </a:rPr>
              <a:t> (určených pedagogů ve školách a školských zařízeních).</a:t>
            </a:r>
          </a:p>
          <a:p>
            <a:pPr>
              <a:buNone/>
            </a:pPr>
            <a:endParaRPr lang="cs-CZ" sz="2000" dirty="0" smtClean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buNone/>
            </a:pPr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Všechny klíčové role systému mají svou náplň činnosti,</a:t>
            </a:r>
            <a:r>
              <a:rPr lang="cs-CZ" sz="2000" dirty="0" smtClean="0">
                <a:latin typeface="Calibri" panose="020F0502020204030204" pitchFamily="34" charset="0"/>
                <a:ea typeface="Calibri" panose="020F0502020204030204" pitchFamily="34" charset="0"/>
              </a:rPr>
              <a:t> úkoly, vymezené postupy a způsoby vzájemné spolupráce. </a:t>
            </a:r>
            <a:r>
              <a:rPr lang="cs-CZ" sz="2000" b="1" dirty="0" smtClean="0">
                <a:latin typeface="Calibri" panose="020F0502020204030204" pitchFamily="34" charset="0"/>
                <a:ea typeface="Calibri" panose="020F0502020204030204" pitchFamily="34" charset="0"/>
              </a:rPr>
              <a:t>Tyto role se promítají do všech zásadních školských dokumentů vztahujících se k prevenci. </a:t>
            </a:r>
          </a:p>
          <a:p>
            <a:pPr>
              <a:buNone/>
            </a:pPr>
            <a:r>
              <a:rPr lang="cs-CZ" sz="2000" b="1" dirty="0" smtClean="0">
                <a:latin typeface="Calibri" panose="020F0502020204030204" pitchFamily="34" charset="0"/>
                <a:ea typeface="Calibri" panose="020F0502020204030204" pitchFamily="34" charset="0"/>
              </a:rPr>
              <a:t/>
            </a:r>
            <a:br>
              <a:rPr lang="cs-CZ" sz="2000" b="1" dirty="0" smtClean="0">
                <a:latin typeface="Calibri" panose="020F0502020204030204" pitchFamily="34" charset="0"/>
                <a:ea typeface="Calibri" panose="020F0502020204030204" pitchFamily="34" charset="0"/>
              </a:rPr>
            </a:br>
            <a:r>
              <a:rPr lang="cs-CZ" sz="2000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Např.: Školský zákon, vyhláška o poradenství, metodické pokyny a doporučení k prevenci, národní strategie k prevenci apod.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endParaRPr lang="cs-CZ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buNone/>
            </a:pPr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Systém primární prevence MŠMT</a:t>
            </a:r>
          </a:p>
          <a:p>
            <a:pPr>
              <a:buNone/>
            </a:pPr>
            <a:r>
              <a:rPr lang="cs-CZ" sz="2000" b="1" dirty="0" smtClean="0"/>
              <a:t>Krajský školský koordinátor prevence (KŠKP) </a:t>
            </a:r>
            <a:r>
              <a:rPr lang="cs-CZ" sz="2000" dirty="0" smtClean="0"/>
              <a:t>spolupracuje především s krajským protidrogovým koordinátorem, manažerem prevence kriminality v kraji a dalšími koordinátory. Na úrovni obcí metodicky podporuje ředitele škol a školských zařízení, školní metodiky prevence ve všech typech škol a </a:t>
            </a:r>
            <a:r>
              <a:rPr lang="cs-CZ" sz="2000" b="1" dirty="0" smtClean="0"/>
              <a:t>metodiky prevence v pedagogicko-psychologické poradně (PPP)</a:t>
            </a:r>
            <a:r>
              <a:rPr lang="cs-CZ" sz="2000" dirty="0" smtClean="0"/>
              <a:t>. Spolupracuje s preventivním týmem MŠMT.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b="1" dirty="0" smtClean="0"/>
              <a:t>Metodik prevence v PPP</a:t>
            </a:r>
            <a:r>
              <a:rPr lang="cs-CZ" sz="2000" dirty="0" smtClean="0"/>
              <a:t> vymezen vyhláškou č. 72 o poradenských službách zajišťuje specifickou prevenci rizikového chování a realizaci preventivních opatření v oblasti územní působnosti vymezené krajským úřadem. </a:t>
            </a:r>
          </a:p>
          <a:p>
            <a:pPr>
              <a:buFontTx/>
              <a:buChar char="-"/>
            </a:pPr>
            <a:r>
              <a:rPr lang="cs-CZ" sz="2000" dirty="0" smtClean="0"/>
              <a:t>Zajišťuje koordinaci a metodickou podporu školních metodiků prevence.</a:t>
            </a:r>
          </a:p>
          <a:p>
            <a:pPr>
              <a:buFontTx/>
              <a:buChar char="-"/>
            </a:pPr>
            <a:r>
              <a:rPr lang="cs-CZ" sz="2000" dirty="0" smtClean="0"/>
              <a:t>Na žádost školy a školského zařízení pomáhá ve spolupráci se školním metodikem prevence a dalšími pedagogickými pracovníky řešit aktuální problémy související s výskytem rizikového chování. </a:t>
            </a:r>
          </a:p>
          <a:p>
            <a:pPr>
              <a:buFontTx/>
              <a:buChar char="-"/>
            </a:pPr>
            <a:r>
              <a:rPr lang="cs-CZ" sz="2000" b="1" dirty="0" smtClean="0">
                <a:solidFill>
                  <a:srgbClr val="C00000"/>
                </a:solidFill>
              </a:rPr>
              <a:t>Udržuje pravidelný kontakt se všemi institucemi, organizacemi a subjekty, které se v kraji v prevenci angažují. </a:t>
            </a:r>
          </a:p>
          <a:p>
            <a:pPr>
              <a:buFontTx/>
              <a:buChar char="-"/>
            </a:pPr>
            <a:r>
              <a:rPr lang="cs-CZ" sz="2000" dirty="0" smtClean="0"/>
              <a:t>Spolupracuje s krajským školským koordinátorem prevence zejména při vypracovávání podkladů pro výroční zprávy či jiná hodnocení a při stanovování priorit v koncepci preventivní práce ve školství na úrovni kraje.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Vize MŠMT o prevenci</a:t>
            </a:r>
          </a:p>
          <a:p>
            <a:pPr>
              <a:buNone/>
            </a:pP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MŠMT udává prostřednictvím schůzek s klíčovými subjekty a prostřednictvím krajského školského koordinátora prevence následující směr – vizi:</a:t>
            </a:r>
          </a:p>
          <a:p>
            <a:pPr>
              <a:buFontTx/>
              <a:buChar char="-"/>
            </a:pPr>
            <a:r>
              <a:rPr lang="cs-CZ" sz="2400" dirty="0" smtClean="0">
                <a:solidFill>
                  <a:srgbClr val="C00000"/>
                </a:solidFill>
              </a:rPr>
              <a:t>jednotlivé kraje si mají co nejvíce řešit svoji aktuální situaci samostatně </a:t>
            </a:r>
          </a:p>
          <a:p>
            <a:pPr>
              <a:buFontTx/>
              <a:buChar char="-"/>
            </a:pPr>
            <a:r>
              <a:rPr lang="cs-CZ" sz="2400" dirty="0" smtClean="0">
                <a:solidFill>
                  <a:srgbClr val="C00000"/>
                </a:solidFill>
              </a:rPr>
              <a:t>všeobecnou specifickou prevenci mají školy realizovat samostatně</a:t>
            </a:r>
          </a:p>
          <a:p>
            <a:pPr>
              <a:buFontTx/>
              <a:buChar char="-"/>
            </a:pPr>
            <a:r>
              <a:rPr lang="cs-CZ" sz="2400" dirty="0" smtClean="0">
                <a:solidFill>
                  <a:srgbClr val="C00000"/>
                </a:solidFill>
              </a:rPr>
              <a:t>MŠMT nechce finančně podporovat programy všeobecné prevence</a:t>
            </a:r>
          </a:p>
          <a:p>
            <a:pPr>
              <a:buNone/>
            </a:pPr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  </a:t>
            </a:r>
          </a:p>
          <a:p>
            <a:pPr algn="just">
              <a:buNone/>
            </a:pPr>
            <a:r>
              <a:rPr lang="cs-CZ" sz="2600" b="1" u="sng" dirty="0" smtClean="0">
                <a:solidFill>
                  <a:schemeClr val="tx2">
                    <a:lumMod val="75000"/>
                  </a:schemeClr>
                </a:solidFill>
              </a:rPr>
              <a:t>Všeobecná primární prevence </a:t>
            </a:r>
            <a:r>
              <a:rPr lang="cs-CZ" sz="2600" b="1" dirty="0" smtClean="0">
                <a:solidFill>
                  <a:schemeClr val="tx2">
                    <a:lumMod val="75000"/>
                  </a:schemeClr>
                </a:solidFill>
              </a:rPr>
              <a:t>se zaměřuje na běžnou populaci dětí a mládeže, zohledňuje pouze věková kriteria. Jedná se většinou o programy pro větší počet účastníků (obvykle třída, skupiny).</a:t>
            </a:r>
          </a:p>
          <a:p>
            <a:pPr algn="just">
              <a:buNone/>
            </a:pPr>
            <a:r>
              <a:rPr lang="cs-CZ" sz="2200" dirty="0" smtClean="0"/>
              <a:t>Dlouhodobé kontinuální programy primární prevence rizikového chování (zahrnuje celou populaci, komunitu, školu). Cílem je předcházet rizikovému chování. </a:t>
            </a:r>
            <a:r>
              <a:rPr lang="cs-CZ" sz="2200" b="1" dirty="0" smtClean="0"/>
              <a:t>Příkladem je všeobecná prevence obsažená v rámcových vzdělávacích plánech a preventivních plánech.</a:t>
            </a:r>
            <a:r>
              <a:rPr lang="cs-CZ" sz="2200" dirty="0" smtClean="0"/>
              <a:t>  Ve školní všeobecné prevenci se postupně jádro preventivních programů začíná soustředit – orientovat na model sociálního vlivu, vždy v kombinaci s více specifickými, zejména interaktivními programy, kde se využívá škála metod a programů.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</a:pPr>
            <a:endParaRPr lang="cs-CZ" sz="51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buNone/>
            </a:pPr>
            <a:r>
              <a:rPr lang="cs-CZ" sz="5100" b="1" dirty="0" smtClean="0">
                <a:solidFill>
                  <a:schemeClr val="tx2">
                    <a:lumMod val="75000"/>
                  </a:schemeClr>
                </a:solidFill>
              </a:rPr>
              <a:t>CO PORADNA AKCENTUJE NA ÚROVNI MŠMT či KRAJE</a:t>
            </a:r>
          </a:p>
          <a:p>
            <a:pPr algn="ctr">
              <a:buNone/>
            </a:pPr>
            <a:endParaRPr lang="cs-CZ" sz="18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lvl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tabLst>
                <a:tab pos="228600" algn="l"/>
                <a:tab pos="612140" algn="l"/>
              </a:tabLst>
            </a:pPr>
            <a:r>
              <a:rPr lang="cs-CZ" sz="4400" dirty="0" smtClean="0"/>
              <a:t>Prioritní oblasti MŠMT v systému primární prevence </a:t>
            </a:r>
            <a:r>
              <a:rPr lang="cs-CZ" sz="4400" dirty="0" smtClean="0"/>
              <a:t>– </a:t>
            </a:r>
            <a:r>
              <a:rPr lang="cs-CZ" sz="4400" b="1" dirty="0" smtClean="0"/>
              <a:t>Co chybí v Plzni?</a:t>
            </a:r>
          </a:p>
          <a:p>
            <a:pPr lvl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tabLst>
                <a:tab pos="228600" algn="l"/>
                <a:tab pos="612140" algn="l"/>
              </a:tabLst>
            </a:pPr>
            <a:endParaRPr lang="cs-CZ" sz="1600" dirty="0" smtClean="0"/>
          </a:p>
          <a:p>
            <a:pPr lvl="0"/>
            <a:r>
              <a:rPr lang="cs-CZ" b="1" dirty="0" smtClean="0"/>
              <a:t>Koordinace</a:t>
            </a:r>
            <a:r>
              <a:rPr lang="cs-CZ" dirty="0" smtClean="0"/>
              <a:t> – nedostatečný počet metodiků v PPP; nemožnost naplňovat vyhlášku 72 (116) z časových důvodů; absence akčních plánů MŠMT a Kraje; ochota pedagogů se zabývat PP; nestejný přístup v rámci ČR – rozdíly mezi kraji apod.</a:t>
            </a:r>
          </a:p>
          <a:p>
            <a:pPr lvl="0"/>
            <a:endParaRPr lang="cs-CZ" dirty="0" smtClean="0"/>
          </a:p>
          <a:p>
            <a:pPr lvl="0"/>
            <a:r>
              <a:rPr lang="cs-CZ" b="1" dirty="0" smtClean="0"/>
              <a:t>Legislativa – </a:t>
            </a:r>
            <a:r>
              <a:rPr lang="cs-CZ" dirty="0" smtClean="0"/>
              <a:t>dokumenty a zákony nehovoří jasně či kolidují s odbornými trendy; nevytváří základní podmínky pro práci klíčových subjektů (úvazky, náplně práce atd.).  </a:t>
            </a:r>
          </a:p>
          <a:p>
            <a:pPr lvl="0"/>
            <a:endParaRPr lang="cs-CZ" dirty="0" smtClean="0"/>
          </a:p>
          <a:p>
            <a:pPr lvl="0"/>
            <a:r>
              <a:rPr lang="cs-CZ" b="1" dirty="0" smtClean="0"/>
              <a:t>Vzdělávání – </a:t>
            </a:r>
            <a:r>
              <a:rPr lang="cs-CZ" dirty="0" smtClean="0"/>
              <a:t>nedostatečný systém vzdělávání (pouze 1 NNO v kraji poskytuje 250h. specializační kurz pro ŠMP); sekundárně podporované vzdělávání; nedostatek odborníků a možnost odbornost získat; nejsou dostatečně nastaveny předpoklady pro výkon funkcí; absence měření kvality či supervize; časová a finanční zátěž;</a:t>
            </a:r>
          </a:p>
          <a:p>
            <a:pPr lvl="0"/>
            <a:endParaRPr lang="cs-CZ" dirty="0" smtClean="0"/>
          </a:p>
          <a:p>
            <a:pPr lvl="0"/>
            <a:r>
              <a:rPr lang="cs-CZ" b="1" dirty="0" smtClean="0"/>
              <a:t>Financování –</a:t>
            </a:r>
            <a:r>
              <a:rPr lang="cs-CZ" dirty="0" smtClean="0"/>
              <a:t> 151 škol se letos dělilo o 900 000  Kč z dotací kraje (včetně NNO, PPP) – potřeba je mnohonásobně vyšší; PPP, NNO a ŠMP píší projekty – finance na PP jsou tímto podmíněny; ŠMP nemají často ohodnocení za svou činnost a nemají snížený úvazek; </a:t>
            </a:r>
          </a:p>
          <a:p>
            <a:endParaRPr lang="cs-CZ" dirty="0" smtClean="0"/>
          </a:p>
          <a:p>
            <a:r>
              <a:rPr lang="cs-CZ" b="1" dirty="0" smtClean="0"/>
              <a:t>Evaluace –</a:t>
            </a:r>
            <a:r>
              <a:rPr lang="cs-CZ" dirty="0" smtClean="0"/>
              <a:t> chybí nástroje a prostor (čas)</a:t>
            </a:r>
          </a:p>
          <a:p>
            <a:pPr>
              <a:buFontTx/>
              <a:buChar char="-"/>
            </a:pPr>
            <a:endParaRPr lang="cs-CZ" sz="2400" dirty="0" smtClean="0"/>
          </a:p>
          <a:p>
            <a:pPr>
              <a:buNone/>
            </a:pPr>
            <a:endParaRPr lang="cs-CZ" sz="2800" b="1" dirty="0" smtClean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Vize PPP Plzeň o prevenci v kraji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C00000"/>
                </a:solidFill>
              </a:rPr>
              <a:t>PPP by ráda v dlouhodobém horizontu dosáhla požadovaného záměru MŠMT a to prostřednictvím těchto činností:</a:t>
            </a:r>
          </a:p>
          <a:p>
            <a:pPr>
              <a:buNone/>
            </a:pPr>
            <a:endParaRPr lang="cs-CZ" sz="2400" dirty="0" smtClean="0"/>
          </a:p>
          <a:p>
            <a:pPr>
              <a:buFontTx/>
              <a:buChar char="-"/>
            </a:pPr>
            <a:r>
              <a:rPr lang="cs-CZ" sz="2400" dirty="0" smtClean="0"/>
              <a:t>intenzivnější spolupráce s NNO a dalšími subjekty v prevenci  (sdílení informací, předávání zkušeností, cílenější koordinace preventivních aktivit) </a:t>
            </a:r>
            <a:r>
              <a:rPr lang="cs-CZ" sz="2400" b="1" dirty="0" smtClean="0">
                <a:solidFill>
                  <a:srgbClr val="00B050"/>
                </a:solidFill>
              </a:rPr>
              <a:t>v důsledku zamezit</a:t>
            </a:r>
            <a:r>
              <a:rPr lang="cs-CZ" sz="2400" dirty="0" smtClean="0"/>
              <a:t> </a:t>
            </a:r>
            <a:r>
              <a:rPr lang="cs-CZ" sz="2400" b="1" dirty="0" smtClean="0">
                <a:solidFill>
                  <a:srgbClr val="00B050"/>
                </a:solidFill>
              </a:rPr>
              <a:t>např. duplicitě programů, formálnímu využívání služeb či nadužívání služeb školami, zvýšit efektivitu a kvalitu programů prevence apod. </a:t>
            </a:r>
          </a:p>
          <a:p>
            <a:pPr>
              <a:buFontTx/>
              <a:buChar char="-"/>
            </a:pPr>
            <a:r>
              <a:rPr lang="cs-CZ" sz="2400" dirty="0" smtClean="0"/>
              <a:t>podporovat činnosti, které budou více zaměřeny na vzdělávání, metodickou podporu a přípravu pedagogů, které jsou důležité ke kvalitní přípravě a realizaci preventivních aktivit školy na úrovni všeobecné prevence </a:t>
            </a:r>
            <a:r>
              <a:rPr lang="cs-CZ" sz="2400" b="1" dirty="0" smtClean="0">
                <a:solidFill>
                  <a:srgbClr val="00B050"/>
                </a:solidFill>
              </a:rPr>
              <a:t>např.: včlenění třídnických hodin, adaptačních programů, interaktivních hodin, komunitních činností apod.  </a:t>
            </a:r>
          </a:p>
          <a:p>
            <a:pPr>
              <a:buFontTx/>
              <a:buChar char="-"/>
            </a:pPr>
            <a:r>
              <a:rPr lang="cs-CZ" sz="2400" dirty="0" smtClean="0"/>
              <a:t>podporovat činnosti, které kvalitně podpoří ŠMP a VP (zejména 250 hod. kurzy, supervize apod.)</a:t>
            </a:r>
          </a:p>
          <a:p>
            <a:pPr>
              <a:buFontTx/>
              <a:buChar char="-"/>
            </a:pPr>
            <a:r>
              <a:rPr lang="cs-CZ" sz="2400" dirty="0" smtClean="0"/>
              <a:t>podporovat činnosti v kraji na úrovni selektivní a indikované prevence směrem od subjektů prevence</a:t>
            </a:r>
          </a:p>
          <a:p>
            <a:pPr>
              <a:buFontTx/>
              <a:buChar char="-"/>
            </a:pPr>
            <a:r>
              <a:rPr lang="cs-CZ" sz="2400" dirty="0" smtClean="0"/>
              <a:t>vytvořit efektivní preventivní strategii (plán) v PK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Očekávané přínosy spolupráce?</a:t>
            </a:r>
          </a:p>
          <a:p>
            <a:pPr>
              <a:buFontTx/>
              <a:buChar char="-"/>
            </a:pPr>
            <a:r>
              <a:rPr lang="cs-CZ" sz="2900" b="1" dirty="0" smtClean="0"/>
              <a:t>sdílení zkušeností, informací, potřeb, poptávky </a:t>
            </a:r>
            <a:r>
              <a:rPr lang="cs-CZ" sz="2900" dirty="0" smtClean="0"/>
              <a:t>(pravidelné schůzky, zasílání informačních emailů, kazuistické příklady dobré praxe, možnost srovnání s jinými subjekty ohledně kvality služeb, pravidelné hodnocení situace stavu prevence, doporučení či společné hledání řešení, příležitost k činnosti apod.) </a:t>
            </a:r>
          </a:p>
          <a:p>
            <a:pPr>
              <a:buFontTx/>
              <a:buChar char="-"/>
            </a:pPr>
            <a:r>
              <a:rPr lang="cs-CZ" sz="2900" b="1" dirty="0" smtClean="0">
                <a:solidFill>
                  <a:schemeClr val="tx2">
                    <a:lumMod val="75000"/>
                  </a:schemeClr>
                </a:solidFill>
              </a:rPr>
              <a:t>nové možnosti spolupráce a větší efektivita účinnosti realizovaných kroků </a:t>
            </a:r>
            <a:r>
              <a:rPr lang="cs-CZ" sz="2900" dirty="0" smtClean="0">
                <a:solidFill>
                  <a:schemeClr val="tx2">
                    <a:lumMod val="75000"/>
                  </a:schemeClr>
                </a:solidFill>
              </a:rPr>
              <a:t>(duplicita, kultura užívání služeb, jasnější definování zakázek, návaznost služeb apod.)</a:t>
            </a:r>
          </a:p>
          <a:p>
            <a:pPr>
              <a:buFontTx/>
              <a:buChar char="-"/>
            </a:pPr>
            <a:r>
              <a:rPr lang="cs-CZ" sz="2900" b="1" dirty="0" smtClean="0"/>
              <a:t>přehled o stavu prevence na školách </a:t>
            </a:r>
            <a:r>
              <a:rPr lang="cs-CZ" sz="2900" dirty="0" smtClean="0"/>
              <a:t>– nepokrytá místa v regionu (dostupnost, zaměření), vzdělání a profesionální příprava ŠMP a učitelů, úroveň realizace PP (třídnické hodiny …), adresář a bližší kontakt se školami</a:t>
            </a:r>
          </a:p>
          <a:p>
            <a:pPr>
              <a:buFontTx/>
              <a:buChar char="-"/>
            </a:pPr>
            <a:r>
              <a:rPr lang="cs-CZ" sz="2900" b="1" dirty="0" smtClean="0">
                <a:solidFill>
                  <a:schemeClr val="tx2"/>
                </a:solidFill>
              </a:rPr>
              <a:t>jasnější financování služeb a zaměření projektů </a:t>
            </a:r>
          </a:p>
          <a:p>
            <a:pPr>
              <a:buFontTx/>
              <a:buChar char="-"/>
            </a:pPr>
            <a:r>
              <a:rPr lang="cs-CZ" sz="2900" b="1" dirty="0" smtClean="0"/>
              <a:t>tvorba ujednocené koncepce a evaluace prevence na školách</a:t>
            </a:r>
          </a:p>
          <a:p>
            <a:pPr>
              <a:buFontTx/>
              <a:buChar char="-"/>
            </a:pPr>
            <a:r>
              <a:rPr lang="cs-CZ" sz="2900" b="1" dirty="0" smtClean="0">
                <a:solidFill>
                  <a:schemeClr val="tx2">
                    <a:lumMod val="75000"/>
                  </a:schemeClr>
                </a:solidFill>
              </a:rPr>
              <a:t>ujednocení slovníku, terminologie a výchozích materiálů k prevenci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571480"/>
            <a:ext cx="9144000" cy="628652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Navržená pravidla setkávání a spolupráce</a:t>
            </a:r>
          </a:p>
          <a:p>
            <a:pPr>
              <a:buNone/>
            </a:pPr>
            <a:endParaRPr lang="cs-CZ" sz="1400" dirty="0" smtClean="0">
              <a:solidFill>
                <a:srgbClr val="C00000"/>
              </a:solidFill>
            </a:endParaRPr>
          </a:p>
          <a:p>
            <a:pPr>
              <a:buFontTx/>
              <a:buChar char="-"/>
            </a:pPr>
            <a:r>
              <a:rPr lang="cs-CZ" sz="2400" dirty="0" smtClean="0">
                <a:solidFill>
                  <a:srgbClr val="C00000"/>
                </a:solidFill>
              </a:rPr>
              <a:t>vše ve smyslu dobrovolnosti</a:t>
            </a:r>
          </a:p>
          <a:p>
            <a:pPr>
              <a:buFontTx/>
              <a:buChar char="-"/>
            </a:pP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setkání 3x do roka (zástupce organizace max. 2 osoby)</a:t>
            </a:r>
          </a:p>
          <a:p>
            <a:pPr>
              <a:buFontTx/>
              <a:buChar char="-"/>
            </a:pP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prosba o vidění programu (náslech) či jiné nabízené služby (hodnocení dle základních kritérií EFEKTIVNÍ PREVENCE)</a:t>
            </a:r>
          </a:p>
          <a:p>
            <a:pPr>
              <a:buFontTx/>
              <a:buChar char="-"/>
            </a:pP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orientaci v terminologii a současných základních dokumentech k prevenci ve školství</a:t>
            </a:r>
          </a:p>
          <a:p>
            <a:pPr>
              <a:buFontTx/>
              <a:buChar char="-"/>
            </a:pP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zasílání pravidelné stručné zprávy za čtvrtletí metodikům prevence PPP o Vaší činnosti (jaké programy a jaké školy případně komentář o výsledku, doporučení apod.) =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</a:rPr>
              <a:t>&gt;</a:t>
            </a: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 následně pošleme všem souhrnný přehled zpět</a:t>
            </a:r>
          </a:p>
          <a:p>
            <a:pPr>
              <a:buNone/>
            </a:pPr>
            <a:endParaRPr lang="cs-CZ" sz="2400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cs-CZ" sz="2800" b="1" dirty="0" smtClean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3000" b="1" dirty="0" smtClean="0">
                <a:solidFill>
                  <a:schemeClr val="tx2">
                    <a:lumMod val="75000"/>
                  </a:schemeClr>
                </a:solidFill>
              </a:rPr>
              <a:t>Efektivní primární prevence</a:t>
            </a:r>
          </a:p>
          <a:p>
            <a:pPr marL="457200" indent="-457200">
              <a:buAutoNum type="arabicParenR"/>
            </a:pPr>
            <a:r>
              <a:rPr lang="cs-CZ" sz="2200" b="1" dirty="0" smtClean="0"/>
              <a:t>Program začíná pokud možno brzy a odpovídá věku cílové skupiny.</a:t>
            </a:r>
          </a:p>
          <a:p>
            <a:pPr marL="514350" indent="-514350">
              <a:buAutoNum type="arabicParenR"/>
            </a:pPr>
            <a:r>
              <a:rPr lang="pl-PL" sz="2200" b="1" dirty="0" smtClean="0"/>
              <a:t>Program je soustavný a dlouhodobý.</a:t>
            </a:r>
          </a:p>
          <a:p>
            <a:pPr marL="514350" indent="-514350">
              <a:buAutoNum type="arabicParenR"/>
            </a:pPr>
            <a:r>
              <a:rPr lang="cs-CZ" sz="2200" b="1" dirty="0" smtClean="0"/>
              <a:t>Program je interaktivní a určený pro menší počet žáků.</a:t>
            </a:r>
          </a:p>
          <a:p>
            <a:pPr marL="514350" indent="-514350">
              <a:buAutoNum type="arabicParenR"/>
            </a:pPr>
            <a:r>
              <a:rPr lang="cs-CZ" sz="2200" b="1" dirty="0" smtClean="0"/>
              <a:t>Program  podporuje aktivní účast cílové skupiny.</a:t>
            </a:r>
          </a:p>
          <a:p>
            <a:pPr marL="514350" indent="-514350">
              <a:buAutoNum type="arabicParenR"/>
            </a:pPr>
            <a:r>
              <a:rPr lang="cs-CZ" sz="2200" b="1" dirty="0" smtClean="0"/>
              <a:t>Program je založený na „KAB“ modelu (</a:t>
            </a:r>
            <a:r>
              <a:rPr lang="cs-CZ" sz="2200" b="1" dirty="0" err="1" smtClean="0"/>
              <a:t>knowledge</a:t>
            </a:r>
            <a:r>
              <a:rPr lang="cs-CZ" sz="2200" b="1" dirty="0" smtClean="0"/>
              <a:t>, </a:t>
            </a:r>
            <a:r>
              <a:rPr lang="cs-CZ" sz="2200" b="1" dirty="0" err="1" smtClean="0"/>
              <a:t>attitudes</a:t>
            </a:r>
            <a:r>
              <a:rPr lang="cs-CZ" sz="2200" b="1" dirty="0" smtClean="0"/>
              <a:t>, </a:t>
            </a:r>
            <a:r>
              <a:rPr lang="cs-CZ" sz="2200" b="1" dirty="0" err="1" smtClean="0"/>
              <a:t>behaviour</a:t>
            </a:r>
            <a:r>
              <a:rPr lang="cs-CZ" sz="2200" b="1" dirty="0" smtClean="0"/>
              <a:t> = znalosti, postoje, dovednosti).</a:t>
            </a:r>
          </a:p>
          <a:p>
            <a:pPr marL="514350" indent="-514350">
              <a:buAutoNum type="arabicParenR"/>
            </a:pPr>
            <a:r>
              <a:rPr lang="cs-CZ" sz="2200" b="1" dirty="0" smtClean="0"/>
              <a:t>Program bere v úvahu místní specifika.</a:t>
            </a:r>
          </a:p>
          <a:p>
            <a:pPr marL="514350" indent="-514350">
              <a:buAutoNum type="arabicParenR"/>
            </a:pPr>
            <a:r>
              <a:rPr lang="cs-CZ" sz="2200" b="1" dirty="0" smtClean="0"/>
              <a:t>Program využívá pozitivní modely – např. peer.</a:t>
            </a:r>
          </a:p>
          <a:p>
            <a:pPr marL="514350" indent="-514350">
              <a:buAutoNum type="arabicParenR"/>
            </a:pPr>
            <a:r>
              <a:rPr lang="pl-PL" sz="2200" b="1" dirty="0" smtClean="0"/>
              <a:t>Program reaguje na aktuální potřeby cílové skupiny.</a:t>
            </a:r>
          </a:p>
          <a:p>
            <a:pPr marL="514350" indent="-514350">
              <a:buAutoNum type="arabicParenR"/>
            </a:pPr>
            <a:r>
              <a:rPr lang="cs-CZ" sz="2200" b="1" dirty="0" smtClean="0"/>
              <a:t>Praktická a teoretická připravenost odborníků.</a:t>
            </a:r>
          </a:p>
          <a:p>
            <a:pPr marL="514350" indent="-514350">
              <a:buNone/>
            </a:pPr>
            <a:endParaRPr lang="cs-CZ" sz="28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>
              <a:buNone/>
            </a:pPr>
            <a:r>
              <a:rPr lang="cs-CZ" sz="2100" b="1" u="sng" dirty="0" smtClean="0">
                <a:solidFill>
                  <a:schemeClr val="tx2">
                    <a:lumMod val="75000"/>
                  </a:schemeClr>
                </a:solidFill>
              </a:rPr>
              <a:t>Neúčinná primární prevence: </a:t>
            </a:r>
          </a:p>
          <a:p>
            <a:pPr marL="514350" indent="-514350">
              <a:buAutoNum type="alphaLcParenR"/>
            </a:pPr>
            <a:r>
              <a:rPr lang="cs-CZ" sz="2100" b="1" dirty="0" smtClean="0">
                <a:solidFill>
                  <a:schemeClr val="tx2">
                    <a:lumMod val="75000"/>
                  </a:schemeClr>
                </a:solidFill>
              </a:rPr>
              <a:t>zastrašování a triviální přístup: „prostě řekni ne“, citové apely, pouhé předávání informací, samostatně realizované jednorázové akce, potlačování diskuse, stigmatizování a znevažování osobních postojů žáka/studenta, přednášky, pouhé sledování filmu, besedy s bývalými uživateli (ex-</a:t>
            </a:r>
            <a:r>
              <a:rPr lang="cs-CZ" sz="2100" b="1" dirty="0" err="1" smtClean="0">
                <a:solidFill>
                  <a:schemeClr val="tx2">
                    <a:lumMod val="75000"/>
                  </a:schemeClr>
                </a:solidFill>
              </a:rPr>
              <a:t>usery</a:t>
            </a:r>
            <a:r>
              <a:rPr lang="cs-CZ" sz="2100" b="1" dirty="0" smtClean="0">
                <a:solidFill>
                  <a:schemeClr val="tx2">
                    <a:lumMod val="75000"/>
                  </a:schemeClr>
                </a:solidFill>
              </a:rPr>
              <a:t>) na základních školách, nezapojení žáků/studentů do aktivit a nerespektování jejich názorů, politiku nulové tolerance na škole a testování žáků jako náhražku za kontinuální primární prevenci. </a:t>
            </a:r>
          </a:p>
          <a:p>
            <a:pPr marL="514350" indent="-514350">
              <a:buAutoNum type="alphaLcParenR"/>
            </a:pPr>
            <a:r>
              <a:rPr lang="cs-CZ" sz="2100" b="1" dirty="0" smtClean="0">
                <a:solidFill>
                  <a:schemeClr val="accent3">
                    <a:lumMod val="50000"/>
                  </a:schemeClr>
                </a:solidFill>
              </a:rPr>
              <a:t>hromadné kulturní či sportovní aktivity nebo návštěva historických a kulturních památek s pasivní účastí auditoria by měly být pouze doplňkem, na který by měla vždy navazovat diskuse v malých skupinkách.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5840435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Příklady dobré praxe</a:t>
            </a:r>
          </a:p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714348" y="980728"/>
            <a:ext cx="1337372" cy="151216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Požadavek školy – realizace Prev. prog.</a:t>
            </a:r>
            <a:endParaRPr lang="cs-CZ" dirty="0"/>
          </a:p>
        </p:txBody>
      </p:sp>
      <p:sp>
        <p:nvSpPr>
          <p:cNvPr id="5" name="Šipka doprava 4"/>
          <p:cNvSpPr/>
          <p:nvPr/>
        </p:nvSpPr>
        <p:spPr>
          <a:xfrm>
            <a:off x="2195736" y="1772816"/>
            <a:ext cx="648072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Elipsa 5"/>
          <p:cNvSpPr/>
          <p:nvPr/>
        </p:nvSpPr>
        <p:spPr>
          <a:xfrm>
            <a:off x="2843808" y="836712"/>
            <a:ext cx="1728192" cy="19442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Realizátor při prvním vstupu zjistí nutnost intervence</a:t>
            </a:r>
            <a:endParaRPr lang="cs-CZ" dirty="0"/>
          </a:p>
        </p:txBody>
      </p:sp>
      <p:sp>
        <p:nvSpPr>
          <p:cNvPr id="7" name="Šipka doprava 6"/>
          <p:cNvSpPr/>
          <p:nvPr/>
        </p:nvSpPr>
        <p:spPr>
          <a:xfrm>
            <a:off x="4644008" y="1772816"/>
            <a:ext cx="360040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5220072" y="1484784"/>
            <a:ext cx="1152128" cy="86409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Realizace ukončena</a:t>
            </a:r>
            <a:endParaRPr lang="cs-CZ" dirty="0"/>
          </a:p>
        </p:txBody>
      </p:sp>
      <p:sp>
        <p:nvSpPr>
          <p:cNvPr id="9" name="Šipka doprava 8"/>
          <p:cNvSpPr/>
          <p:nvPr/>
        </p:nvSpPr>
        <p:spPr>
          <a:xfrm>
            <a:off x="6516216" y="1844824"/>
            <a:ext cx="216024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6876256" y="620688"/>
            <a:ext cx="1872208" cy="22322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Předána doporučení vedení školy- kontakty k intervenci</a:t>
            </a:r>
            <a:endParaRPr lang="cs-CZ" dirty="0"/>
          </a:p>
        </p:txBody>
      </p:sp>
      <p:sp>
        <p:nvSpPr>
          <p:cNvPr id="11" name="Šipka dolů 10"/>
          <p:cNvSpPr/>
          <p:nvPr/>
        </p:nvSpPr>
        <p:spPr>
          <a:xfrm>
            <a:off x="3275856" y="3068960"/>
            <a:ext cx="360040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2411760" y="3861048"/>
            <a:ext cx="187220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Realizace pokračuje</a:t>
            </a:r>
            <a:endParaRPr lang="cs-CZ" dirty="0"/>
          </a:p>
        </p:txBody>
      </p:sp>
      <p:sp>
        <p:nvSpPr>
          <p:cNvPr id="13" name="Rovnoramenný trojúhelník 12"/>
          <p:cNvSpPr/>
          <p:nvPr/>
        </p:nvSpPr>
        <p:spPr>
          <a:xfrm>
            <a:off x="3923928" y="3140968"/>
            <a:ext cx="4608512" cy="2808312"/>
          </a:xfrm>
          <a:prstGeom prst="triangle">
            <a:avLst>
              <a:gd name="adj" fmla="val 5019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Kryjeme školu;</a:t>
            </a:r>
          </a:p>
          <a:p>
            <a:pPr algn="ctr"/>
            <a:r>
              <a:rPr lang="cs-CZ" dirty="0" smtClean="0"/>
              <a:t>Ztráta motivace – žáka, pedagoga;</a:t>
            </a:r>
          </a:p>
          <a:p>
            <a:pPr algn="ctr"/>
            <a:r>
              <a:rPr lang="cs-CZ" dirty="0" smtClean="0"/>
              <a:t>Dehonestace preventivní a intervenční činnosti</a:t>
            </a:r>
          </a:p>
          <a:p>
            <a:pPr algn="ctr"/>
            <a:r>
              <a:rPr lang="cs-CZ" sz="1600" dirty="0" smtClean="0"/>
              <a:t>=</a:t>
            </a:r>
          </a:p>
          <a:p>
            <a:pPr algn="ctr"/>
            <a:r>
              <a:rPr lang="cs-CZ" dirty="0" smtClean="0"/>
              <a:t>ZHORŠENÍ STAVU</a:t>
            </a:r>
          </a:p>
          <a:p>
            <a:pPr algn="ctr"/>
            <a:endParaRPr lang="cs-CZ" dirty="0" smtClean="0"/>
          </a:p>
          <a:p>
            <a:pPr algn="ctr"/>
            <a:r>
              <a:rPr lang="cs-CZ" dirty="0" smtClean="0"/>
              <a:t>=</a:t>
            </a:r>
          </a:p>
          <a:p>
            <a:pPr algn="ctr"/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endParaRPr lang="cs-CZ" sz="28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buNone/>
            </a:pPr>
            <a:r>
              <a:rPr lang="cs-CZ" sz="2400" b="1" dirty="0" smtClean="0">
                <a:solidFill>
                  <a:srgbClr val="FF0000"/>
                </a:solidFill>
              </a:rPr>
              <a:t>Použité zdroje:</a:t>
            </a:r>
          </a:p>
          <a:p>
            <a:pPr>
              <a:buNone/>
            </a:pPr>
            <a:r>
              <a:rPr lang="cs-CZ" sz="2200" b="1" dirty="0" smtClean="0">
                <a:solidFill>
                  <a:srgbClr val="FF0000"/>
                </a:solidFill>
                <a:hlinkClick r:id="rId2"/>
              </a:rPr>
              <a:t>www.</a:t>
            </a:r>
            <a:r>
              <a:rPr lang="cs-CZ" sz="2200" b="1" dirty="0" err="1" smtClean="0">
                <a:solidFill>
                  <a:srgbClr val="FF0000"/>
                </a:solidFill>
                <a:hlinkClick r:id="rId2"/>
              </a:rPr>
              <a:t>adiktologie.cz</a:t>
            </a:r>
            <a:endParaRPr lang="cs-CZ" sz="2200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sz="2200" b="1" dirty="0" smtClean="0">
                <a:solidFill>
                  <a:srgbClr val="FF0000"/>
                </a:solidFill>
                <a:hlinkClick r:id="rId3"/>
              </a:rPr>
              <a:t>www.prevence-</a:t>
            </a:r>
            <a:r>
              <a:rPr lang="cs-CZ" sz="2200" b="1" dirty="0" err="1" smtClean="0">
                <a:solidFill>
                  <a:srgbClr val="FF0000"/>
                </a:solidFill>
                <a:hlinkClick r:id="rId3"/>
              </a:rPr>
              <a:t>info.cz</a:t>
            </a:r>
            <a:endParaRPr lang="cs-CZ" sz="2200" b="1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cs-CZ" sz="2200" b="1" dirty="0" smtClean="0">
              <a:solidFill>
                <a:srgbClr val="FF0000"/>
              </a:solidFill>
            </a:endParaRPr>
          </a:p>
          <a:p>
            <a:r>
              <a:rPr lang="cs-CZ" sz="2200" b="1" dirty="0" smtClean="0"/>
              <a:t>Zákon č. 561/2004 Sb., o předškolním, základním, středním, vyšším odborném a jiném vzdělávání.</a:t>
            </a:r>
          </a:p>
          <a:p>
            <a:endParaRPr lang="cs-CZ" sz="2200" b="1" dirty="0" smtClean="0"/>
          </a:p>
          <a:p>
            <a:r>
              <a:rPr lang="cs-CZ" sz="2200" b="1" dirty="0" smtClean="0"/>
              <a:t>Vyhláška č. 72/2005 Sb., o poskytování poradenských služeb ve školách a školských poradenských zařízeních. </a:t>
            </a:r>
          </a:p>
          <a:p>
            <a:endParaRPr lang="cs-CZ" sz="2200" b="1" dirty="0" smtClean="0"/>
          </a:p>
          <a:p>
            <a:r>
              <a:rPr lang="cs-CZ" sz="2200" b="1" dirty="0" smtClean="0"/>
              <a:t>Národní strategie </a:t>
            </a:r>
            <a:r>
              <a:rPr lang="cs-CZ" sz="2200" dirty="0" smtClean="0"/>
              <a:t>primární prevence rizikového chování dětí a mládeže (MŠMT 2013 - 2018).</a:t>
            </a:r>
          </a:p>
          <a:p>
            <a:endParaRPr lang="cs-CZ" sz="2200" dirty="0" smtClean="0"/>
          </a:p>
          <a:p>
            <a:r>
              <a:rPr lang="cs-CZ" sz="2200" b="1" dirty="0" smtClean="0"/>
              <a:t>Metodické doporučení</a:t>
            </a:r>
            <a:r>
              <a:rPr lang="cs-CZ" sz="2200" dirty="0" smtClean="0"/>
              <a:t> k primární prevenci rizikového chování u dětí, žáků a studentů ve školách a školských zařízeních (MŠMT 2010).</a:t>
            </a:r>
          </a:p>
          <a:p>
            <a:endParaRPr lang="cs-CZ" sz="2200" b="1" dirty="0" smtClean="0"/>
          </a:p>
          <a:p>
            <a:r>
              <a:rPr lang="cs-CZ" sz="2200" dirty="0" smtClean="0"/>
              <a:t>MIOVSKÝ, M., SKÁCELOVÁ, L., ZAPLETALOVÁ, J., NOVÁK, P. </a:t>
            </a:r>
            <a:r>
              <a:rPr lang="cs-CZ" sz="2200" i="1" dirty="0" smtClean="0"/>
              <a:t>Primární prevence rizikového chování ve školství</a:t>
            </a:r>
            <a:r>
              <a:rPr lang="cs-CZ" sz="2200" dirty="0" smtClean="0"/>
              <a:t>; 1.vyd., Praha: Sdružení SCAN, Centrum </a:t>
            </a:r>
            <a:r>
              <a:rPr lang="de-DE" sz="2200" dirty="0" err="1" smtClean="0"/>
              <a:t>adiktologie</a:t>
            </a:r>
            <a:r>
              <a:rPr lang="de-DE" sz="2200" dirty="0" smtClean="0"/>
              <a:t>, 2010. s. 101. ISBN: 978-80-87258-47-7.</a:t>
            </a:r>
            <a:endParaRPr lang="cs-CZ" sz="2200" dirty="0" smtClean="0"/>
          </a:p>
          <a:p>
            <a:endParaRPr lang="cs-CZ" sz="2400" b="1" dirty="0" smtClean="0">
              <a:solidFill>
                <a:srgbClr val="FF0000"/>
              </a:solidFill>
            </a:endParaRPr>
          </a:p>
          <a:p>
            <a:pPr>
              <a:buFontTx/>
              <a:buChar char="-"/>
            </a:pPr>
            <a:endParaRPr lang="cs-CZ" sz="2400" dirty="0" smtClean="0"/>
          </a:p>
          <a:p>
            <a:pPr>
              <a:buNone/>
            </a:pPr>
            <a:endParaRPr lang="cs-CZ" sz="2800" b="1" dirty="0" smtClean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1605</TotalTime>
  <Words>1165</Words>
  <Application>Microsoft Office PowerPoint</Application>
  <PresentationFormat>Předvádění na obrazovce (4:3)</PresentationFormat>
  <Paragraphs>128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Pedagogicko-psychologická poradna Plzeň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Snímek 12</vt:lpstr>
      <vt:lpstr>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Pedagogiko psychologická poradna Plzeň Projekt KPZ</dc:title>
  <dc:creator>Vojta</dc:creator>
  <cp:lastModifiedBy>uzivatel</cp:lastModifiedBy>
  <cp:revision>135</cp:revision>
  <dcterms:created xsi:type="dcterms:W3CDTF">2011-04-01T12:55:37Z</dcterms:created>
  <dcterms:modified xsi:type="dcterms:W3CDTF">2015-10-12T02:59:12Z</dcterms:modified>
</cp:coreProperties>
</file>